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Slides/notesSlide60.xml" ContentType="application/vnd.openxmlformats-officedocument.presentationml.notesSlide+xml"/>
  <Override PartName="/ppt/notesSlides/_rels/notesSlide60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media/image9.png" ContentType="image/png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59.png" ContentType="image/png"/>
  <Override PartName="/ppt/media/image3.png" ContentType="image/png"/>
  <Override PartName="/ppt/media/image70.png" ContentType="image/png"/>
  <Override PartName="/ppt/media/image4.png" ContentType="image/png"/>
  <Override PartName="/ppt/media/image71.png" ContentType="image/png"/>
  <Override PartName="/ppt/media/image5.png" ContentType="image/png"/>
  <Override PartName="/ppt/media/image72.png" ContentType="image/png"/>
  <Override PartName="/ppt/media/image6.png" ContentType="image/png"/>
  <Override PartName="/ppt/media/image73.png" ContentType="image/png"/>
  <Override PartName="/ppt/media/image7.png" ContentType="image/png"/>
  <Override PartName="/ppt/media/image74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25.wmf" ContentType="image/x-wmf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44.png" ContentType="image/png"/>
  <Override PartName="/ppt/media/image33.bmp" ContentType="image/bmp"/>
  <Override PartName="/ppt/media/image45.png" ContentType="image/png"/>
  <Override PartName="/ppt/media/image34.bmp" ContentType="image/bmp"/>
  <Override PartName="/ppt/media/image35.png" ContentType="image/png"/>
  <Override PartName="/ppt/media/image47.wmf" ContentType="image/x-wmf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6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_rels/slide53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7.xml.rels" ContentType="application/vnd.openxmlformats-package.relationships+xml"/>
  <Override PartName="/ppt/slides/_rels/slide5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 spc="-1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6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 spc="-1">
                <a:latin typeface="Times New Roman"/>
              </a:rPr>
              <a:t>&lt;header&gt;</a:t>
            </a:r>
            <a:endParaRPr/>
          </a:p>
        </p:txBody>
      </p:sp>
      <p:sp>
        <p:nvSpPr>
          <p:cNvPr id="16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 spc="-1">
                <a:latin typeface="Times New Roman"/>
              </a:rPr>
              <a:t>&lt;date/time&gt;</a:t>
            </a:r>
            <a:endParaRPr/>
          </a:p>
        </p:txBody>
      </p:sp>
      <p:sp>
        <p:nvSpPr>
          <p:cNvPr id="16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 spc="-1">
                <a:latin typeface="Times New Roman"/>
              </a:rPr>
              <a:t>&lt;footer&gt;</a:t>
            </a:r>
            <a:endParaRPr/>
          </a:p>
        </p:txBody>
      </p:sp>
      <p:sp>
        <p:nvSpPr>
          <p:cNvPr id="16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2DAF285B-B676-4C54-81CE-DA13970D02FA}" type="slidenum">
              <a:rPr lang="en-US" sz="1400" spc="-1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120" cy="411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2" name="CustomShape 2"/>
          <p:cNvSpPr/>
          <p:nvPr/>
        </p:nvSpPr>
        <p:spPr>
          <a:xfrm>
            <a:off x="3886200" y="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7/31/17</a:t>
            </a:r>
            <a:endParaRPr/>
          </a:p>
        </p:txBody>
      </p:sp>
      <p:sp>
        <p:nvSpPr>
          <p:cNvPr id="463" name="CustomShape 3"/>
          <p:cNvSpPr/>
          <p:nvPr/>
        </p:nvSpPr>
        <p:spPr>
          <a:xfrm>
            <a:off x="3886200" y="868680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0EDB569-11CA-4EDA-86AC-5DDEFF1E96ED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442880" y="3427560"/>
            <a:ext cx="723780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442880" y="4342320"/>
            <a:ext cx="723780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442880" y="342756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151960" y="342756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5151960" y="434232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1442880" y="434232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1442880" y="3427560"/>
            <a:ext cx="7237800" cy="1751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1442880" y="3427560"/>
            <a:ext cx="7237800" cy="1751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0" name="" descr=""/>
          <p:cNvPicPr/>
          <p:nvPr/>
        </p:nvPicPr>
        <p:blipFill>
          <a:blip r:embed="rId2"/>
          <a:stretch/>
        </p:blipFill>
        <p:spPr>
          <a:xfrm>
            <a:off x="3963960" y="3427200"/>
            <a:ext cx="2194920" cy="175140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3"/>
          <a:stretch/>
        </p:blipFill>
        <p:spPr>
          <a:xfrm>
            <a:off x="3963960" y="3427200"/>
            <a:ext cx="2194920" cy="17514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1442880" y="3427560"/>
            <a:ext cx="7237800" cy="1751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1442880" y="3427560"/>
            <a:ext cx="7237800" cy="1751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442880" y="3427560"/>
            <a:ext cx="3531960" cy="1751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1960" y="3427560"/>
            <a:ext cx="3531960" cy="1751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1442880" y="985680"/>
            <a:ext cx="7237800" cy="6693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442880" y="342756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1442880" y="434232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1960" y="3427560"/>
            <a:ext cx="3531960" cy="1751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1442880" y="3427560"/>
            <a:ext cx="7237800" cy="1751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442880" y="3427560"/>
            <a:ext cx="3531960" cy="1751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1960" y="342756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151960" y="434232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442880" y="342756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1960" y="342756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1442880" y="4342320"/>
            <a:ext cx="723780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442880" y="3427560"/>
            <a:ext cx="723780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442880" y="4342320"/>
            <a:ext cx="723780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442880" y="342756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151960" y="342756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151960" y="434232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1442880" y="434232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442880" y="3427560"/>
            <a:ext cx="7237800" cy="1751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1442880" y="3427560"/>
            <a:ext cx="7237800" cy="1751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3963960" y="3427200"/>
            <a:ext cx="2194920" cy="175140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3963960" y="3427200"/>
            <a:ext cx="2194920" cy="17514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1442880" y="3427560"/>
            <a:ext cx="7237800" cy="1751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1442880" y="3427560"/>
            <a:ext cx="7237800" cy="1751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1442880" y="3427560"/>
            <a:ext cx="3531960" cy="1751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51960" y="3427560"/>
            <a:ext cx="3531960" cy="1751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1442880" y="3427560"/>
            <a:ext cx="7237800" cy="1751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1442880" y="985680"/>
            <a:ext cx="7237800" cy="6693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1442880" y="342756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1442880" y="434232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151960" y="3427560"/>
            <a:ext cx="3531960" cy="1751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1442880" y="3427560"/>
            <a:ext cx="3531960" cy="1751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151960" y="342756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5151960" y="434232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1442880" y="342756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151960" y="342756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1442880" y="4342320"/>
            <a:ext cx="723780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1442880" y="3427560"/>
            <a:ext cx="723780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1442880" y="4342320"/>
            <a:ext cx="723780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1442880" y="342756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5151960" y="342756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5151960" y="434232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1442880" y="434232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1442880" y="3427560"/>
            <a:ext cx="7237800" cy="1751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1442880" y="3427560"/>
            <a:ext cx="7237800" cy="1751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8" name="" descr=""/>
          <p:cNvPicPr/>
          <p:nvPr/>
        </p:nvPicPr>
        <p:blipFill>
          <a:blip r:embed="rId2"/>
          <a:stretch/>
        </p:blipFill>
        <p:spPr>
          <a:xfrm>
            <a:off x="3963960" y="3427200"/>
            <a:ext cx="2194920" cy="175140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3"/>
          <a:stretch/>
        </p:blipFill>
        <p:spPr>
          <a:xfrm>
            <a:off x="3963960" y="3427200"/>
            <a:ext cx="2194920" cy="17514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1442880" y="3427560"/>
            <a:ext cx="7237800" cy="1751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1442880" y="3427560"/>
            <a:ext cx="7237800" cy="1751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442880" y="3427560"/>
            <a:ext cx="3531960" cy="1751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1960" y="3427560"/>
            <a:ext cx="3531960" cy="1751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1442880" y="3427560"/>
            <a:ext cx="3531960" cy="1751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51960" y="3427560"/>
            <a:ext cx="3531960" cy="1751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1442880" y="985680"/>
            <a:ext cx="7237800" cy="6693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1442880" y="342756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1442880" y="434232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5151960" y="3427560"/>
            <a:ext cx="3531960" cy="1751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1442880" y="3427560"/>
            <a:ext cx="3531960" cy="1751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5151960" y="342756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5151960" y="434232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1442880" y="342756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5151960" y="342756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1442880" y="4342320"/>
            <a:ext cx="723780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1442880" y="3427560"/>
            <a:ext cx="723780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1442880" y="4342320"/>
            <a:ext cx="723780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1442880" y="342756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5151960" y="342756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5151960" y="434232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1442880" y="434232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1442880" y="3427560"/>
            <a:ext cx="7237800" cy="1751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1442880" y="3427560"/>
            <a:ext cx="7237800" cy="1751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57" name="" descr=""/>
          <p:cNvPicPr/>
          <p:nvPr/>
        </p:nvPicPr>
        <p:blipFill>
          <a:blip r:embed="rId2"/>
          <a:stretch/>
        </p:blipFill>
        <p:spPr>
          <a:xfrm>
            <a:off x="3963960" y="3427200"/>
            <a:ext cx="2194920" cy="175140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3"/>
          <a:stretch/>
        </p:blipFill>
        <p:spPr>
          <a:xfrm>
            <a:off x="3963960" y="3427200"/>
            <a:ext cx="2194920" cy="17514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442880" y="985680"/>
            <a:ext cx="7237800" cy="6693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442880" y="342756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442880" y="434232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151960" y="3427560"/>
            <a:ext cx="3531960" cy="1751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442880" y="3427560"/>
            <a:ext cx="3531960" cy="1751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151960" y="342756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151960" y="434232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442880" y="342756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151960" y="3427560"/>
            <a:ext cx="353196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1442880" y="4342320"/>
            <a:ext cx="7237800" cy="835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-3238560" y="685800"/>
            <a:ext cx="4113720" cy="3123000"/>
          </a:xfrm>
          <a:custGeom>
            <a:avLst/>
            <a:gdLst/>
            <a:ahLst/>
            <a:rect l="l" t="t" r="r" b="b"/>
            <a:pathLst>
              <a:path w="64000" h="64000">
                <a:moveTo>
                  <a:pt x="50296" y="5746"/>
                </a:moveTo>
                <a:cubicBezTo>
                  <a:pt x="58882" y="11730"/>
                  <a:pt x="64000" y="21534"/>
                  <a:pt x="64000" y="32000"/>
                </a:cubicBezTo>
                <a:cubicBezTo>
                  <a:pt x="64000" y="42465"/>
                  <a:pt x="58882" y="52269"/>
                  <a:pt x="50296" y="58253"/>
                </a:cubicBezTo>
                <a:cubicBezTo>
                  <a:pt x="50296" y="58253"/>
                  <a:pt x="50296" y="58253"/>
                  <a:pt x="50295" y="58253"/>
                </a:cubicBezTo>
                <a:lnTo>
                  <a:pt x="50296" y="58254"/>
                </a:lnTo>
                <a:lnTo>
                  <a:pt x="50296" y="5746"/>
                </a:lnTo>
                <a:lnTo>
                  <a:pt x="50295" y="5746"/>
                </a:lnTo>
                <a:cubicBezTo>
                  <a:pt x="50296" y="5746"/>
                  <a:pt x="50296" y="5746"/>
                  <a:pt x="50296" y="5746"/>
                </a:cubicBezTo>
                <a:close/>
              </a:path>
            </a:pathLst>
          </a:custGeom>
          <a:solidFill>
            <a:schemeClr val="accent2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-2425680" y="0"/>
            <a:ext cx="3093120" cy="3153240"/>
          </a:xfrm>
          <a:custGeom>
            <a:avLst/>
            <a:gdLst/>
            <a:ahLst/>
            <a:rect l="l" t="t" r="r" b="b"/>
            <a:pathLst>
              <a:path w="64000" h="64000">
                <a:moveTo>
                  <a:pt x="50077" y="5595"/>
                </a:moveTo>
                <a:cubicBezTo>
                  <a:pt x="58790" y="11560"/>
                  <a:pt x="64000" y="21440"/>
                  <a:pt x="64000" y="32000"/>
                </a:cubicBezTo>
                <a:cubicBezTo>
                  <a:pt x="64000" y="42559"/>
                  <a:pt x="58790" y="52439"/>
                  <a:pt x="50077" y="58404"/>
                </a:cubicBezTo>
                <a:cubicBezTo>
                  <a:pt x="50077" y="58404"/>
                  <a:pt x="50077" y="58404"/>
                  <a:pt x="50076" y="58404"/>
                </a:cubicBezTo>
                <a:lnTo>
                  <a:pt x="50077" y="58405"/>
                </a:lnTo>
                <a:lnTo>
                  <a:pt x="50077" y="5595"/>
                </a:lnTo>
                <a:lnTo>
                  <a:pt x="50076" y="5595"/>
                </a:lnTo>
                <a:cubicBezTo>
                  <a:pt x="50077" y="5595"/>
                  <a:pt x="50077" y="5595"/>
                  <a:pt x="50077" y="5595"/>
                </a:cubicBezTo>
                <a:close/>
              </a:path>
            </a:pathLst>
          </a:custGeom>
          <a:solidFill>
            <a:schemeClr val="hlink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Line 3"/>
          <p:cNvSpPr/>
          <p:nvPr/>
        </p:nvSpPr>
        <p:spPr>
          <a:xfrm>
            <a:off x="1371600" y="1523880"/>
            <a:ext cx="7315200" cy="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Line 4"/>
          <p:cNvSpPr/>
          <p:nvPr/>
        </p:nvSpPr>
        <p:spPr>
          <a:xfrm>
            <a:off x="1447560" y="2514600"/>
            <a:ext cx="7239240" cy="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-2514600" y="1371600"/>
            <a:ext cx="3656520" cy="3656520"/>
          </a:xfrm>
          <a:custGeom>
            <a:avLst/>
            <a:gdLst/>
            <a:ahLst/>
            <a:rect l="l" t="t" r="r" b="b"/>
            <a:pathLst>
              <a:path w="64000" h="64000">
                <a:moveTo>
                  <a:pt x="44083" y="2368"/>
                </a:moveTo>
                <a:cubicBezTo>
                  <a:pt x="56127" y="7280"/>
                  <a:pt x="64000" y="18993"/>
                  <a:pt x="64000" y="32000"/>
                </a:cubicBezTo>
                <a:cubicBezTo>
                  <a:pt x="64000" y="45006"/>
                  <a:pt x="56127" y="56719"/>
                  <a:pt x="44083" y="61631"/>
                </a:cubicBezTo>
                <a:cubicBezTo>
                  <a:pt x="44082" y="61631"/>
                  <a:pt x="44082" y="61631"/>
                  <a:pt x="44082" y="61631"/>
                </a:cubicBezTo>
                <a:lnTo>
                  <a:pt x="44083" y="61632"/>
                </a:lnTo>
                <a:lnTo>
                  <a:pt x="44083" y="2368"/>
                </a:lnTo>
                <a:lnTo>
                  <a:pt x="44082" y="2368"/>
                </a:lnTo>
                <a:cubicBezTo>
                  <a:pt x="44082" y="2368"/>
                  <a:pt x="44082" y="2368"/>
                  <a:pt x="44083" y="2368"/>
                </a:cubicBezTo>
                <a:close/>
              </a:path>
            </a:pathLst>
          </a:custGeom>
          <a:solidFill>
            <a:schemeClr val="accent2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-3222720" y="304920"/>
            <a:ext cx="4037400" cy="4037400"/>
          </a:xfrm>
          <a:custGeom>
            <a:avLst/>
            <a:gdLst/>
            <a:ahLst/>
            <a:rect l="l" t="t" r="r" b="b"/>
            <a:pathLst>
              <a:path w="64000" h="64000">
                <a:moveTo>
                  <a:pt x="50994" y="6246"/>
                </a:moveTo>
                <a:cubicBezTo>
                  <a:pt x="59172" y="12279"/>
                  <a:pt x="64000" y="21837"/>
                  <a:pt x="64000" y="32000"/>
                </a:cubicBezTo>
                <a:cubicBezTo>
                  <a:pt x="64000" y="42162"/>
                  <a:pt x="59172" y="51720"/>
                  <a:pt x="50994" y="57753"/>
                </a:cubicBezTo>
                <a:cubicBezTo>
                  <a:pt x="50993" y="57753"/>
                  <a:pt x="50993" y="57753"/>
                  <a:pt x="50993" y="57753"/>
                </a:cubicBezTo>
                <a:lnTo>
                  <a:pt x="50994" y="57754"/>
                </a:lnTo>
                <a:lnTo>
                  <a:pt x="50994" y="6246"/>
                </a:lnTo>
                <a:lnTo>
                  <a:pt x="50993" y="6246"/>
                </a:lnTo>
                <a:cubicBezTo>
                  <a:pt x="50993" y="6246"/>
                  <a:pt x="50993" y="6246"/>
                  <a:pt x="50994" y="6246"/>
                </a:cubicBezTo>
                <a:close/>
              </a:path>
            </a:pathLst>
          </a:custGeom>
          <a:solidFill>
            <a:schemeClr val="hlink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8"/>
          <p:cNvSpPr>
            <a:spLocks noGrp="1"/>
          </p:cNvSpPr>
          <p:nvPr>
            <p:ph type="body"/>
          </p:nvPr>
        </p:nvSpPr>
        <p:spPr>
          <a:xfrm>
            <a:off x="1442880" y="3427560"/>
            <a:ext cx="7237800" cy="17514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8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1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8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18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8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8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8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-3238560" y="685800"/>
            <a:ext cx="4113720" cy="3123000"/>
          </a:xfrm>
          <a:custGeom>
            <a:avLst/>
            <a:gdLst/>
            <a:ahLst/>
            <a:rect l="l" t="t" r="r" b="b"/>
            <a:pathLst>
              <a:path w="64000" h="64000">
                <a:moveTo>
                  <a:pt x="50296" y="5746"/>
                </a:moveTo>
                <a:cubicBezTo>
                  <a:pt x="58882" y="11730"/>
                  <a:pt x="64000" y="21534"/>
                  <a:pt x="64000" y="32000"/>
                </a:cubicBezTo>
                <a:cubicBezTo>
                  <a:pt x="64000" y="42465"/>
                  <a:pt x="58882" y="52269"/>
                  <a:pt x="50296" y="58253"/>
                </a:cubicBezTo>
                <a:cubicBezTo>
                  <a:pt x="50296" y="58253"/>
                  <a:pt x="50296" y="58253"/>
                  <a:pt x="50295" y="58253"/>
                </a:cubicBezTo>
                <a:lnTo>
                  <a:pt x="50296" y="58254"/>
                </a:lnTo>
                <a:lnTo>
                  <a:pt x="50296" y="5746"/>
                </a:lnTo>
                <a:lnTo>
                  <a:pt x="50295" y="5746"/>
                </a:lnTo>
                <a:cubicBezTo>
                  <a:pt x="50296" y="5746"/>
                  <a:pt x="50296" y="5746"/>
                  <a:pt x="50296" y="5746"/>
                </a:cubicBezTo>
                <a:close/>
              </a:path>
            </a:pathLst>
          </a:custGeom>
          <a:solidFill>
            <a:schemeClr val="accent2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2"/>
          <p:cNvSpPr/>
          <p:nvPr/>
        </p:nvSpPr>
        <p:spPr>
          <a:xfrm>
            <a:off x="-2425680" y="0"/>
            <a:ext cx="3093120" cy="3153240"/>
          </a:xfrm>
          <a:custGeom>
            <a:avLst/>
            <a:gdLst/>
            <a:ahLst/>
            <a:rect l="l" t="t" r="r" b="b"/>
            <a:pathLst>
              <a:path w="64000" h="64000">
                <a:moveTo>
                  <a:pt x="50077" y="5595"/>
                </a:moveTo>
                <a:cubicBezTo>
                  <a:pt x="58790" y="11560"/>
                  <a:pt x="64000" y="21440"/>
                  <a:pt x="64000" y="32000"/>
                </a:cubicBezTo>
                <a:cubicBezTo>
                  <a:pt x="64000" y="42559"/>
                  <a:pt x="58790" y="52439"/>
                  <a:pt x="50077" y="58404"/>
                </a:cubicBezTo>
                <a:cubicBezTo>
                  <a:pt x="50077" y="58404"/>
                  <a:pt x="50077" y="58404"/>
                  <a:pt x="50076" y="58404"/>
                </a:cubicBezTo>
                <a:lnTo>
                  <a:pt x="50077" y="58405"/>
                </a:lnTo>
                <a:lnTo>
                  <a:pt x="50077" y="5595"/>
                </a:lnTo>
                <a:lnTo>
                  <a:pt x="50076" y="5595"/>
                </a:lnTo>
                <a:cubicBezTo>
                  <a:pt x="50077" y="5595"/>
                  <a:pt x="50077" y="5595"/>
                  <a:pt x="50077" y="5595"/>
                </a:cubicBezTo>
                <a:close/>
              </a:path>
            </a:pathLst>
          </a:custGeom>
          <a:solidFill>
            <a:schemeClr val="hlink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Line 3"/>
          <p:cNvSpPr/>
          <p:nvPr/>
        </p:nvSpPr>
        <p:spPr>
          <a:xfrm>
            <a:off x="1371600" y="1523880"/>
            <a:ext cx="7315200" cy="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-3238560" y="685800"/>
            <a:ext cx="4113720" cy="3123000"/>
          </a:xfrm>
          <a:custGeom>
            <a:avLst/>
            <a:gdLst/>
            <a:ahLst/>
            <a:rect l="l" t="t" r="r" b="b"/>
            <a:pathLst>
              <a:path w="64000" h="64000">
                <a:moveTo>
                  <a:pt x="50296" y="5746"/>
                </a:moveTo>
                <a:cubicBezTo>
                  <a:pt x="58882" y="11730"/>
                  <a:pt x="64000" y="21534"/>
                  <a:pt x="64000" y="32000"/>
                </a:cubicBezTo>
                <a:cubicBezTo>
                  <a:pt x="64000" y="42465"/>
                  <a:pt x="58882" y="52269"/>
                  <a:pt x="50296" y="58253"/>
                </a:cubicBezTo>
                <a:cubicBezTo>
                  <a:pt x="50296" y="58253"/>
                  <a:pt x="50296" y="58253"/>
                  <a:pt x="50295" y="58253"/>
                </a:cubicBezTo>
                <a:lnTo>
                  <a:pt x="50296" y="58254"/>
                </a:lnTo>
                <a:lnTo>
                  <a:pt x="50296" y="5746"/>
                </a:lnTo>
                <a:lnTo>
                  <a:pt x="50295" y="5746"/>
                </a:lnTo>
                <a:cubicBezTo>
                  <a:pt x="50296" y="5746"/>
                  <a:pt x="50296" y="5746"/>
                  <a:pt x="50296" y="5746"/>
                </a:cubicBezTo>
                <a:close/>
              </a:path>
            </a:pathLst>
          </a:custGeom>
          <a:solidFill>
            <a:schemeClr val="accent2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-2425680" y="0"/>
            <a:ext cx="3093120" cy="3153240"/>
          </a:xfrm>
          <a:custGeom>
            <a:avLst/>
            <a:gdLst/>
            <a:ahLst/>
            <a:rect l="l" t="t" r="r" b="b"/>
            <a:pathLst>
              <a:path w="64000" h="64000">
                <a:moveTo>
                  <a:pt x="50077" y="5595"/>
                </a:moveTo>
                <a:cubicBezTo>
                  <a:pt x="58790" y="11560"/>
                  <a:pt x="64000" y="21440"/>
                  <a:pt x="64000" y="32000"/>
                </a:cubicBezTo>
                <a:cubicBezTo>
                  <a:pt x="64000" y="42559"/>
                  <a:pt x="58790" y="52439"/>
                  <a:pt x="50077" y="58404"/>
                </a:cubicBezTo>
                <a:cubicBezTo>
                  <a:pt x="50077" y="58404"/>
                  <a:pt x="50077" y="58404"/>
                  <a:pt x="50076" y="58404"/>
                </a:cubicBezTo>
                <a:lnTo>
                  <a:pt x="50077" y="58405"/>
                </a:lnTo>
                <a:lnTo>
                  <a:pt x="50077" y="5595"/>
                </a:lnTo>
                <a:lnTo>
                  <a:pt x="50076" y="5595"/>
                </a:lnTo>
                <a:cubicBezTo>
                  <a:pt x="50077" y="5595"/>
                  <a:pt x="50077" y="5595"/>
                  <a:pt x="50077" y="5595"/>
                </a:cubicBezTo>
                <a:close/>
              </a:path>
            </a:pathLst>
          </a:custGeom>
          <a:solidFill>
            <a:schemeClr val="hlink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Line 3"/>
          <p:cNvSpPr/>
          <p:nvPr/>
        </p:nvSpPr>
        <p:spPr>
          <a:xfrm>
            <a:off x="1371600" y="1523880"/>
            <a:ext cx="7315200" cy="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PlaceHolder 4"/>
          <p:cNvSpPr>
            <a:spLocks noGrp="1"/>
          </p:cNvSpPr>
          <p:nvPr>
            <p:ph type="title"/>
          </p:nvPr>
        </p:nvSpPr>
        <p:spPr>
          <a:xfrm>
            <a:off x="1442880" y="985680"/>
            <a:ext cx="7237800" cy="144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-3238560" y="685800"/>
            <a:ext cx="4113720" cy="3123000"/>
          </a:xfrm>
          <a:custGeom>
            <a:avLst/>
            <a:gdLst/>
            <a:ahLst/>
            <a:rect l="l" t="t" r="r" b="b"/>
            <a:pathLst>
              <a:path w="64000" h="64000">
                <a:moveTo>
                  <a:pt x="50296" y="5746"/>
                </a:moveTo>
                <a:cubicBezTo>
                  <a:pt x="58882" y="11730"/>
                  <a:pt x="64000" y="21534"/>
                  <a:pt x="64000" y="32000"/>
                </a:cubicBezTo>
                <a:cubicBezTo>
                  <a:pt x="64000" y="42465"/>
                  <a:pt x="58882" y="52269"/>
                  <a:pt x="50296" y="58253"/>
                </a:cubicBezTo>
                <a:cubicBezTo>
                  <a:pt x="50296" y="58253"/>
                  <a:pt x="50296" y="58253"/>
                  <a:pt x="50295" y="58253"/>
                </a:cubicBezTo>
                <a:lnTo>
                  <a:pt x="50296" y="58254"/>
                </a:lnTo>
                <a:lnTo>
                  <a:pt x="50296" y="5746"/>
                </a:lnTo>
                <a:lnTo>
                  <a:pt x="50295" y="5746"/>
                </a:lnTo>
                <a:cubicBezTo>
                  <a:pt x="50296" y="5746"/>
                  <a:pt x="50296" y="5746"/>
                  <a:pt x="50296" y="5746"/>
                </a:cubicBezTo>
                <a:close/>
              </a:path>
            </a:pathLst>
          </a:custGeom>
          <a:solidFill>
            <a:schemeClr val="accent2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2"/>
          <p:cNvSpPr/>
          <p:nvPr/>
        </p:nvSpPr>
        <p:spPr>
          <a:xfrm>
            <a:off x="-2425680" y="0"/>
            <a:ext cx="3093120" cy="3153240"/>
          </a:xfrm>
          <a:custGeom>
            <a:avLst/>
            <a:gdLst/>
            <a:ahLst/>
            <a:rect l="l" t="t" r="r" b="b"/>
            <a:pathLst>
              <a:path w="64000" h="64000">
                <a:moveTo>
                  <a:pt x="50077" y="5595"/>
                </a:moveTo>
                <a:cubicBezTo>
                  <a:pt x="58790" y="11560"/>
                  <a:pt x="64000" y="21440"/>
                  <a:pt x="64000" y="32000"/>
                </a:cubicBezTo>
                <a:cubicBezTo>
                  <a:pt x="64000" y="42559"/>
                  <a:pt x="58790" y="52439"/>
                  <a:pt x="50077" y="58404"/>
                </a:cubicBezTo>
                <a:cubicBezTo>
                  <a:pt x="50077" y="58404"/>
                  <a:pt x="50077" y="58404"/>
                  <a:pt x="50076" y="58404"/>
                </a:cubicBezTo>
                <a:lnTo>
                  <a:pt x="50077" y="58405"/>
                </a:lnTo>
                <a:lnTo>
                  <a:pt x="50077" y="5595"/>
                </a:lnTo>
                <a:lnTo>
                  <a:pt x="50076" y="5595"/>
                </a:lnTo>
                <a:cubicBezTo>
                  <a:pt x="50077" y="5595"/>
                  <a:pt x="50077" y="5595"/>
                  <a:pt x="50077" y="5595"/>
                </a:cubicBezTo>
                <a:close/>
              </a:path>
            </a:pathLst>
          </a:custGeom>
          <a:solidFill>
            <a:schemeClr val="hlink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Line 3"/>
          <p:cNvSpPr/>
          <p:nvPr/>
        </p:nvSpPr>
        <p:spPr>
          <a:xfrm>
            <a:off x="1371600" y="1523880"/>
            <a:ext cx="7315200" cy="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wmf"/><Relationship Id="rId2" Type="http://schemas.openxmlformats.org/officeDocument/2006/relationships/slideLayout" Target="../slideLayouts/slideLayout2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bmp"/><Relationship Id="rId2" Type="http://schemas.openxmlformats.org/officeDocument/2006/relationships/image" Target="../media/image34.bmp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7.wmf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143000" y="533520"/>
            <a:ext cx="7406280" cy="15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Histogram Processing</a:t>
            </a:r>
            <a:endParaRPr/>
          </a:p>
        </p:txBody>
      </p:sp>
      <p:sp>
        <p:nvSpPr>
          <p:cNvPr id="165" name="CustomShape 2"/>
          <p:cNvSpPr/>
          <p:nvPr/>
        </p:nvSpPr>
        <p:spPr>
          <a:xfrm>
            <a:off x="1736640" y="3886200"/>
            <a:ext cx="7025040" cy="154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en-US" sz="4400" spc="-1" strike="noStrike">
                <a:solidFill>
                  <a:srgbClr val="ad26a4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P.Hema Sree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d230c6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Some Images and their Histograms</a:t>
            </a:r>
            <a:endParaRPr/>
          </a:p>
        </p:txBody>
      </p:sp>
      <p:sp>
        <p:nvSpPr>
          <p:cNvPr id="205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207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5929E45-2F6B-4303-B500-0348C7746502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208" name="Picture 2" descr=""/>
          <p:cNvPicPr/>
          <p:nvPr/>
        </p:nvPicPr>
        <p:blipFill>
          <a:blip r:embed="rId1"/>
          <a:stretch/>
        </p:blipFill>
        <p:spPr>
          <a:xfrm>
            <a:off x="1752480" y="1513800"/>
            <a:ext cx="2513520" cy="2391480"/>
          </a:xfrm>
          <a:prstGeom prst="rect">
            <a:avLst/>
          </a:prstGeom>
          <a:ln>
            <a:noFill/>
          </a:ln>
        </p:spPr>
      </p:pic>
      <p:pic>
        <p:nvPicPr>
          <p:cNvPr id="209" name="Picture 3" descr=""/>
          <p:cNvPicPr/>
          <p:nvPr/>
        </p:nvPicPr>
        <p:blipFill>
          <a:blip r:embed="rId2"/>
          <a:stretch/>
        </p:blipFill>
        <p:spPr>
          <a:xfrm>
            <a:off x="4572000" y="1600200"/>
            <a:ext cx="3351600" cy="2513520"/>
          </a:xfrm>
          <a:prstGeom prst="rect">
            <a:avLst/>
          </a:prstGeom>
          <a:ln>
            <a:noFill/>
          </a:ln>
        </p:spPr>
      </p:pic>
      <p:pic>
        <p:nvPicPr>
          <p:cNvPr id="210" name="Picture 4" descr=""/>
          <p:cNvPicPr/>
          <p:nvPr/>
        </p:nvPicPr>
        <p:blipFill>
          <a:blip r:embed="rId3"/>
          <a:stretch/>
        </p:blipFill>
        <p:spPr>
          <a:xfrm>
            <a:off x="1285560" y="3906360"/>
            <a:ext cx="3524040" cy="2386440"/>
          </a:xfrm>
          <a:prstGeom prst="rect">
            <a:avLst/>
          </a:prstGeom>
          <a:ln>
            <a:noFill/>
          </a:ln>
        </p:spPr>
      </p:pic>
      <p:pic>
        <p:nvPicPr>
          <p:cNvPr id="211" name="Picture 5" descr=""/>
          <p:cNvPicPr/>
          <p:nvPr/>
        </p:nvPicPr>
        <p:blipFill>
          <a:blip r:embed="rId4"/>
          <a:stretch/>
        </p:blipFill>
        <p:spPr>
          <a:xfrm>
            <a:off x="4785120" y="3728880"/>
            <a:ext cx="3656520" cy="2742120"/>
          </a:xfrm>
          <a:prstGeom prst="rect">
            <a:avLst/>
          </a:prstGeom>
          <a:ln>
            <a:noFill/>
          </a:ln>
        </p:spPr>
      </p:pic>
      <p:sp>
        <p:nvSpPr>
          <p:cNvPr id="212" name="CustomShape 5"/>
          <p:cNvSpPr/>
          <p:nvPr/>
        </p:nvSpPr>
        <p:spPr>
          <a:xfrm>
            <a:off x="1778040" y="3544200"/>
            <a:ext cx="51044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d230c6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Image with2 prominent intensities</a:t>
            </a:r>
            <a:endParaRPr/>
          </a:p>
        </p:txBody>
      </p:sp>
      <p:sp>
        <p:nvSpPr>
          <p:cNvPr id="213" name="CustomShape 6"/>
          <p:cNvSpPr/>
          <p:nvPr/>
        </p:nvSpPr>
        <p:spPr>
          <a:xfrm>
            <a:off x="2118240" y="6148800"/>
            <a:ext cx="4570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d230c6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Foreground white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1308240" y="-22860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15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000">
              <a:lnSpc>
                <a:spcPct val="100000"/>
              </a:lnSpc>
              <a:buClr>
                <a:srgbClr val="000099"/>
              </a:buClr>
              <a:buSzPct val="70000"/>
              <a:buFont typeface="Wingdings" charset="2"/>
              <a:buChar char=""/>
            </a:pPr>
            <a:r>
              <a:rPr b="1" lang="en-US" sz="2000" spc="-1" strike="noStrike">
                <a:solidFill>
                  <a:srgbClr val="d230c6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Image with more prominent dark background</a:t>
            </a:r>
            <a:endParaRPr/>
          </a:p>
        </p:txBody>
      </p:sp>
      <p:sp>
        <p:nvSpPr>
          <p:cNvPr id="216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217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FE2D24D-7640-4FB0-B970-40C033939ACE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218" name="Picture 2" descr=""/>
          <p:cNvPicPr/>
          <p:nvPr/>
        </p:nvPicPr>
        <p:blipFill>
          <a:blip r:embed="rId1"/>
          <a:stretch/>
        </p:blipFill>
        <p:spPr>
          <a:xfrm>
            <a:off x="1371600" y="533520"/>
            <a:ext cx="2818440" cy="2742120"/>
          </a:xfrm>
          <a:prstGeom prst="rect">
            <a:avLst/>
          </a:prstGeom>
          <a:ln>
            <a:noFill/>
          </a:ln>
        </p:spPr>
      </p:pic>
      <p:pic>
        <p:nvPicPr>
          <p:cNvPr id="219" name="Picture 3" descr=""/>
          <p:cNvPicPr/>
          <p:nvPr/>
        </p:nvPicPr>
        <p:blipFill>
          <a:blip r:embed="rId2"/>
          <a:stretch/>
        </p:blipFill>
        <p:spPr>
          <a:xfrm>
            <a:off x="4152960" y="558720"/>
            <a:ext cx="3783600" cy="2837520"/>
          </a:xfrm>
          <a:prstGeom prst="rect">
            <a:avLst/>
          </a:prstGeom>
          <a:ln>
            <a:noFill/>
          </a:ln>
        </p:spPr>
      </p:pic>
      <p:pic>
        <p:nvPicPr>
          <p:cNvPr id="220" name="Picture 4" descr=""/>
          <p:cNvPicPr/>
          <p:nvPr/>
        </p:nvPicPr>
        <p:blipFill>
          <a:blip r:embed="rId3"/>
          <a:stretch/>
        </p:blipFill>
        <p:spPr>
          <a:xfrm>
            <a:off x="1066680" y="3962520"/>
            <a:ext cx="3656520" cy="2027880"/>
          </a:xfrm>
          <a:prstGeom prst="rect">
            <a:avLst/>
          </a:prstGeom>
          <a:ln>
            <a:noFill/>
          </a:ln>
        </p:spPr>
      </p:pic>
      <p:pic>
        <p:nvPicPr>
          <p:cNvPr id="221" name="Picture 5" descr=""/>
          <p:cNvPicPr/>
          <p:nvPr/>
        </p:nvPicPr>
        <p:blipFill>
          <a:blip r:embed="rId4"/>
          <a:stretch/>
        </p:blipFill>
        <p:spPr>
          <a:xfrm>
            <a:off x="4686480" y="3641400"/>
            <a:ext cx="3523320" cy="2669400"/>
          </a:xfrm>
          <a:prstGeom prst="rect">
            <a:avLst/>
          </a:prstGeom>
          <a:ln>
            <a:noFill/>
          </a:ln>
        </p:spPr>
      </p:pic>
      <p:sp>
        <p:nvSpPr>
          <p:cNvPr id="222" name="CustomShape 5"/>
          <p:cNvSpPr/>
          <p:nvPr/>
        </p:nvSpPr>
        <p:spPr>
          <a:xfrm>
            <a:off x="1523880" y="6150240"/>
            <a:ext cx="655200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d230c6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Image with more or less uniform coloring except the background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1370160" y="301680"/>
            <a:ext cx="7312680" cy="61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d230c6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Histograms: Example</a:t>
            </a:r>
            <a:endParaRPr/>
          </a:p>
        </p:txBody>
      </p:sp>
      <p:sp>
        <p:nvSpPr>
          <p:cNvPr id="224" name="CustomShape 2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225" name="CustomShape 3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431FDC2-1E8F-442D-8835-B10FA2CF3BED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226" name="Picture 4" descr=""/>
          <p:cNvPicPr/>
          <p:nvPr/>
        </p:nvPicPr>
        <p:blipFill>
          <a:blip r:embed="rId1"/>
          <a:stretch/>
        </p:blipFill>
        <p:spPr>
          <a:xfrm>
            <a:off x="1295280" y="762120"/>
            <a:ext cx="7009200" cy="578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d230c6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Use of histogram</a:t>
            </a:r>
            <a:endParaRPr/>
          </a:p>
        </p:txBody>
      </p:sp>
      <p:sp>
        <p:nvSpPr>
          <p:cNvPr id="228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Use of histogram </a:t>
            </a:r>
            <a:r>
              <a:rPr lang="en-US" sz="18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• </a:t>
            </a:r>
            <a:r>
              <a:rPr b="1" lang="en-US" sz="18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Histograms are</a:t>
            </a:r>
            <a:endParaRPr/>
          </a:p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       </a:t>
            </a:r>
            <a:r>
              <a:rPr b="1" lang="en-US" sz="18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simple to calculate 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      </a:t>
            </a:r>
            <a:r>
              <a:rPr lang="en-US" sz="18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b="1" lang="en-US" sz="18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Give information about the kind (global appearance) of image and   its properties.</a:t>
            </a:r>
            <a:endParaRPr/>
          </a:p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• </a:t>
            </a:r>
            <a:r>
              <a:rPr b="1" lang="en-US" sz="1800" spc="-1" strike="noStrike">
                <a:solidFill>
                  <a:srgbClr val="d230c6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Used for Image enhancement</a:t>
            </a:r>
            <a:endParaRPr/>
          </a:p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d230c6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• </a:t>
            </a:r>
            <a:r>
              <a:rPr b="1" lang="en-US" sz="1800" spc="-1" strike="noStrike">
                <a:solidFill>
                  <a:srgbClr val="d230c6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Used for Image compression</a:t>
            </a:r>
            <a:endParaRPr/>
          </a:p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d230c6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• </a:t>
            </a:r>
            <a:r>
              <a:rPr b="1" lang="en-US" sz="1800" spc="-1" strike="noStrike">
                <a:solidFill>
                  <a:srgbClr val="d230c6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Used for Image segmentation</a:t>
            </a:r>
            <a:endParaRPr/>
          </a:p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• </a:t>
            </a:r>
            <a:r>
              <a:rPr b="1" lang="en-US" sz="18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Can be used for real time processing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We shall now have a look at Histogram Equalization: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Here, the goal is to obtain a uniform histogram for the output image.</a:t>
            </a:r>
            <a:endParaRPr/>
          </a:p>
        </p:txBody>
      </p:sp>
      <p:sp>
        <p:nvSpPr>
          <p:cNvPr id="229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230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8A36895-E586-4FCA-B1EB-4D1C63CA8B28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232" name="CustomShape 2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36E012A-EB80-4074-A8EB-D9CAAB3D1DB2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233" name="Picture 2" descr=""/>
          <p:cNvPicPr/>
          <p:nvPr/>
        </p:nvPicPr>
        <p:blipFill>
          <a:blip r:embed="rId1"/>
          <a:stretch/>
        </p:blipFill>
        <p:spPr>
          <a:xfrm>
            <a:off x="548640" y="0"/>
            <a:ext cx="9981000" cy="685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237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A1EFD30-63F7-4840-943A-6AA08F999DEF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238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0590840" cy="708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242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25D91AB-EABE-40C8-A408-AAD2F4D7ED9A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243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295200" cy="7009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247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89BCFDD-36C0-4000-9230-9B5ACC35D18D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248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295200" cy="74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252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6BC0912-0B6C-47FD-8BAA-DDEAB75C660D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253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066600" cy="708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257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B88ADEA-9E3B-422F-84D5-6796454DC336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258" name="Picture 2" descr=""/>
          <p:cNvPicPr/>
          <p:nvPr/>
        </p:nvPicPr>
        <p:blipFill>
          <a:blip r:embed="rId1"/>
          <a:stretch/>
        </p:blipFill>
        <p:spPr>
          <a:xfrm>
            <a:off x="0" y="25560"/>
            <a:ext cx="9142920" cy="683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1371600" y="182880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14440" indent="-513360">
              <a:lnSpc>
                <a:spcPct val="100000"/>
              </a:lnSpc>
              <a:buClr>
                <a:srgbClr val="000099"/>
              </a:buClr>
              <a:buSzPct val="70000"/>
              <a:buFont typeface="Wingdings" charset="2"/>
              <a:buAutoNum type="arabicPeriod"/>
            </a:pPr>
            <a:r>
              <a:rPr lang="en-US" sz="29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What is Histogram</a:t>
            </a:r>
            <a:endParaRPr/>
          </a:p>
          <a:p>
            <a:pPr marL="514440" indent="-513360">
              <a:lnSpc>
                <a:spcPct val="100000"/>
              </a:lnSpc>
              <a:buClr>
                <a:srgbClr val="000099"/>
              </a:buClr>
              <a:buSzPct val="70000"/>
              <a:buFont typeface="Wingdings" charset="2"/>
              <a:buAutoNum type="arabicPeriod"/>
            </a:pPr>
            <a:r>
              <a:rPr lang="en-US" sz="29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Histogram Processing</a:t>
            </a:r>
            <a:endParaRPr/>
          </a:p>
          <a:p>
            <a:pPr marL="514440" indent="-513360">
              <a:lnSpc>
                <a:spcPct val="100000"/>
              </a:lnSpc>
              <a:buClr>
                <a:srgbClr val="000099"/>
              </a:buClr>
              <a:buSzPct val="70000"/>
              <a:buFont typeface="Wingdings" charset="2"/>
              <a:buAutoNum type="arabicPeriod"/>
            </a:pPr>
            <a:r>
              <a:rPr lang="en-US" sz="29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Histogram Stretching</a:t>
            </a:r>
            <a:endParaRPr/>
          </a:p>
          <a:p>
            <a:pPr marL="514440" indent="-513360">
              <a:lnSpc>
                <a:spcPct val="100000"/>
              </a:lnSpc>
              <a:buClr>
                <a:srgbClr val="000099"/>
              </a:buClr>
              <a:buSzPct val="70000"/>
              <a:buFont typeface="Wingdings" charset="2"/>
              <a:buAutoNum type="arabicPeriod"/>
            </a:pPr>
            <a:r>
              <a:rPr lang="en-US" sz="29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Histogram Equalization</a:t>
            </a:r>
            <a:endParaRPr/>
          </a:p>
          <a:p>
            <a:pPr marL="514440" indent="-513360">
              <a:lnSpc>
                <a:spcPct val="100000"/>
              </a:lnSpc>
              <a:buClr>
                <a:srgbClr val="000099"/>
              </a:buClr>
              <a:buSzPct val="70000"/>
              <a:buFont typeface="Wingdings" charset="2"/>
              <a:buAutoNum type="arabicPeriod"/>
            </a:pPr>
            <a:r>
              <a:rPr lang="en-US" sz="29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Histogram in MATLAB Prog</a:t>
            </a:r>
            <a:endParaRPr/>
          </a:p>
          <a:p>
            <a:pPr marL="514440" indent="-513360">
              <a:lnSpc>
                <a:spcPct val="100000"/>
              </a:lnSpc>
              <a:buClr>
                <a:srgbClr val="000099"/>
              </a:buClr>
              <a:buSzPct val="70000"/>
              <a:buFont typeface="Wingdings" charset="2"/>
              <a:buAutoNum type="arabicPeriod"/>
            </a:pPr>
            <a:r>
              <a:rPr lang="en-US" sz="29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Histogram Specification</a:t>
            </a:r>
            <a:endParaRPr/>
          </a:p>
        </p:txBody>
      </p:sp>
      <p:sp>
        <p:nvSpPr>
          <p:cNvPr id="167" name="CustomShape 2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d230c6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Contents</a:t>
            </a:r>
            <a:endParaRPr/>
          </a:p>
        </p:txBody>
      </p:sp>
      <p:sp>
        <p:nvSpPr>
          <p:cNvPr id="168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169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5F118EF-3FFE-470E-873A-A249A44917EB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262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680208B-544A-4C36-A72D-1F46B70F2545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263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600120" cy="723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267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2634C46-19DA-4450-891C-D619DD4236CF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268" name="Picture 2" descr=""/>
          <p:cNvPicPr/>
          <p:nvPr/>
        </p:nvPicPr>
        <p:blipFill>
          <a:blip r:embed="rId1"/>
          <a:stretch/>
        </p:blipFill>
        <p:spPr>
          <a:xfrm>
            <a:off x="4567320" y="3419640"/>
            <a:ext cx="8280" cy="18000"/>
          </a:xfrm>
          <a:prstGeom prst="rect">
            <a:avLst/>
          </a:prstGeom>
          <a:ln>
            <a:noFill/>
          </a:ln>
        </p:spPr>
      </p:pic>
      <p:pic>
        <p:nvPicPr>
          <p:cNvPr id="269" name="Picture 3" descr=""/>
          <p:cNvPicPr/>
          <p:nvPr/>
        </p:nvPicPr>
        <p:blipFill>
          <a:blip r:embed="rId2"/>
          <a:stretch/>
        </p:blipFill>
        <p:spPr>
          <a:xfrm>
            <a:off x="4719600" y="3571920"/>
            <a:ext cx="8280" cy="18000"/>
          </a:xfrm>
          <a:prstGeom prst="rect">
            <a:avLst/>
          </a:prstGeom>
          <a:ln>
            <a:noFill/>
          </a:ln>
        </p:spPr>
      </p:pic>
      <p:pic>
        <p:nvPicPr>
          <p:cNvPr id="270" name="Picture 4" descr=""/>
          <p:cNvPicPr/>
          <p:nvPr/>
        </p:nvPicPr>
        <p:blipFill>
          <a:blip r:embed="rId3"/>
          <a:stretch/>
        </p:blipFill>
        <p:spPr>
          <a:xfrm>
            <a:off x="-3600" y="-1100160"/>
            <a:ext cx="9298800" cy="7957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274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B4E6D99-E05A-46D3-9692-FE57AB42161D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275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295200" cy="700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279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7EB392E-13BE-4609-AF77-BCF87932DADD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280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371520" cy="685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284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0AD6450-56E4-41BC-99D2-DEA00E94F856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285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219240" cy="723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289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7C3420A-4DEB-4470-A0B4-D84300A0699D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290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0057320" cy="7009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294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CD30E54-8AC6-4A4C-8172-2E74FAF2F287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295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905040" cy="777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299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0071C2E-8FE7-4716-82A0-C818AAF96D83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300" name="Picture 2" descr=""/>
          <p:cNvPicPr/>
          <p:nvPr/>
        </p:nvPicPr>
        <p:blipFill>
          <a:blip r:embed="rId1"/>
          <a:stretch/>
        </p:blipFill>
        <p:spPr>
          <a:xfrm>
            <a:off x="-38160" y="-12600"/>
            <a:ext cx="10247760" cy="740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304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DE95252-5924-4048-BBFC-577B147B72E6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305" name="Picture 2" descr=""/>
          <p:cNvPicPr/>
          <p:nvPr/>
        </p:nvPicPr>
        <p:blipFill>
          <a:blip r:embed="rId1"/>
          <a:stretch/>
        </p:blipFill>
        <p:spPr>
          <a:xfrm>
            <a:off x="-914400" y="-182880"/>
            <a:ext cx="10285920" cy="7009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309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AEE0012-77DF-46C1-825E-3216C748563B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310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0971720" cy="678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36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What is Histogram</a:t>
            </a:r>
            <a:endParaRPr/>
          </a:p>
        </p:txBody>
      </p:sp>
      <p:sp>
        <p:nvSpPr>
          <p:cNvPr id="171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173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5EB2302-2964-47A5-B657-9143BCBDE95D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174" name="Picture 2" descr=""/>
          <p:cNvPicPr/>
          <p:nvPr/>
        </p:nvPicPr>
        <p:blipFill>
          <a:blip r:embed="rId1"/>
          <a:stretch/>
        </p:blipFill>
        <p:spPr>
          <a:xfrm>
            <a:off x="1371600" y="1635120"/>
            <a:ext cx="7390440" cy="4508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314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4398139-8396-4DCB-ABF5-9A5806526FE4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315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2920" cy="685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319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DA1CD91-EE4C-4B43-98E8-B795D68C96BF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320" name="Picture 2" descr=""/>
          <p:cNvPicPr/>
          <p:nvPr/>
        </p:nvPicPr>
        <p:blipFill>
          <a:blip r:embed="rId1"/>
          <a:stretch/>
        </p:blipFill>
        <p:spPr>
          <a:xfrm>
            <a:off x="-12600" y="-25560"/>
            <a:ext cx="9353520" cy="688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324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AFA4BF8-4E1D-43F1-AD5C-890F14A7EA73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325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0638360" cy="7542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d230c6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Histogram Equalization</a:t>
            </a:r>
            <a:endParaRPr/>
          </a:p>
        </p:txBody>
      </p:sp>
      <p:sp>
        <p:nvSpPr>
          <p:cNvPr id="327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d230c6"/>
              </a:buClr>
              <a:buSzPct val="70000"/>
              <a:buFont typeface="Arial"/>
              <a:buChar char="•"/>
            </a:pPr>
            <a:r>
              <a:rPr lang="en-US" sz="28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High-contrast images are often desirable from a visual  perspective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d230c6"/>
              </a:buClr>
              <a:buSzPct val="70000"/>
              <a:buFont typeface="Arial"/>
              <a:buChar char="•"/>
            </a:pPr>
            <a:r>
              <a:rPr lang="en-US" sz="28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High-contrast images have histograms where the components cover a wide dynamic range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d230c6"/>
              </a:buClr>
              <a:buSzPct val="70000"/>
              <a:buFont typeface="Arial"/>
              <a:buChar char="•"/>
            </a:pPr>
            <a:r>
              <a:rPr lang="en-US" sz="28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Distribution of pixels are close to a uniform distribution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d230c6"/>
              </a:buClr>
              <a:buSzPct val="70000"/>
              <a:buFont typeface="Arial"/>
              <a:buChar char="•"/>
            </a:pPr>
            <a:r>
              <a:rPr lang="en-US" sz="28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Intuitively, low-contrast images can be enhanced by transforming its pixel distribution into a uniform distribution to achieve high contrast</a:t>
            </a:r>
            <a:endParaRPr/>
          </a:p>
        </p:txBody>
      </p:sp>
      <p:sp>
        <p:nvSpPr>
          <p:cNvPr id="328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329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6F4A8ED-86C9-4DBD-BC63-B1427DD74F8B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d230c6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Histogram Equalization</a:t>
            </a:r>
            <a:endParaRPr/>
          </a:p>
        </p:txBody>
      </p:sp>
      <p:sp>
        <p:nvSpPr>
          <p:cNvPr id="331" name="CustomShape 2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332" name="CustomShape 3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9B049E3-965F-4A1F-9FBD-F8A7FE9C8D64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333" name="Picture 4" descr=""/>
          <p:cNvPicPr/>
          <p:nvPr/>
        </p:nvPicPr>
        <p:blipFill>
          <a:blip r:embed="rId1"/>
          <a:stretch/>
        </p:blipFill>
        <p:spPr>
          <a:xfrm>
            <a:off x="1447920" y="1827360"/>
            <a:ext cx="7009200" cy="449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1371600" y="3808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d230c6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Local Histogram Equalization</a:t>
            </a:r>
            <a:endParaRPr/>
          </a:p>
        </p:txBody>
      </p:sp>
      <p:sp>
        <p:nvSpPr>
          <p:cNvPr id="335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d230c6"/>
              </a:buClr>
              <a:buSzPct val="70000"/>
              <a:buFont typeface="Arial"/>
              <a:buChar char="•"/>
            </a:pPr>
            <a:r>
              <a:rPr lang="en-US" sz="32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Global approach good for overall contrast enhancement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d230c6"/>
              </a:buClr>
              <a:buSzPct val="70000"/>
              <a:buFont typeface="Arial"/>
              <a:buChar char="•"/>
            </a:pPr>
            <a:r>
              <a:rPr lang="en-US" sz="32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However, there may be cases where it is necessary to enhance details over small areas in image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d230c6"/>
              </a:buClr>
              <a:buSzPct val="70000"/>
              <a:buFont typeface="Arial"/>
              <a:buChar char="•"/>
            </a:pPr>
            <a:r>
              <a:rPr lang="en-US" sz="32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Solution: perform histogram equalization over a small neighborhood</a:t>
            </a:r>
            <a:endParaRPr/>
          </a:p>
        </p:txBody>
      </p:sp>
      <p:sp>
        <p:nvSpPr>
          <p:cNvPr id="336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337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F505BB5-29BE-4314-BCB9-4629DEF677A9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r>
              <a:rPr b="1" lang="en-US" sz="3600" spc="-1" strike="noStrike">
                <a:solidFill>
                  <a:srgbClr val="d230c6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Local Histogram Equalization: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d230c6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Example</a:t>
            </a:r>
            <a:endParaRPr/>
          </a:p>
        </p:txBody>
      </p:sp>
      <p:sp>
        <p:nvSpPr>
          <p:cNvPr id="339" name="CustomShape 2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340" name="CustomShape 3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07941F0-01CD-4275-9A7A-A55350853DAD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341" name="" descr=""/>
          <p:cNvPicPr/>
          <p:nvPr/>
        </p:nvPicPr>
        <p:blipFill>
          <a:blip r:embed="rId1"/>
          <a:stretch/>
        </p:blipFill>
        <p:spPr>
          <a:xfrm>
            <a:off x="1066680" y="2514600"/>
            <a:ext cx="7301880" cy="243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345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9EF0D36-E938-479F-B227-6761014B41CF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346" name="Picture 2" descr=""/>
          <p:cNvPicPr/>
          <p:nvPr/>
        </p:nvPicPr>
        <p:blipFill>
          <a:blip r:embed="rId1"/>
          <a:stretch/>
        </p:blipFill>
        <p:spPr>
          <a:xfrm>
            <a:off x="1371600" y="1828800"/>
            <a:ext cx="7237800" cy="419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350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C8658BC-68EE-4B31-B2DE-15EA685A67E5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351" name="Picture 2" descr=""/>
          <p:cNvPicPr/>
          <p:nvPr/>
        </p:nvPicPr>
        <p:blipFill>
          <a:blip r:embed="rId1"/>
          <a:stretch/>
        </p:blipFill>
        <p:spPr>
          <a:xfrm>
            <a:off x="990720" y="152280"/>
            <a:ext cx="3351600" cy="3351600"/>
          </a:xfrm>
          <a:prstGeom prst="rect">
            <a:avLst/>
          </a:prstGeom>
          <a:ln>
            <a:noFill/>
          </a:ln>
        </p:spPr>
      </p:pic>
      <p:pic>
        <p:nvPicPr>
          <p:cNvPr id="352" name="Picture 3" descr=""/>
          <p:cNvPicPr/>
          <p:nvPr/>
        </p:nvPicPr>
        <p:blipFill>
          <a:blip r:embed="rId2"/>
          <a:stretch/>
        </p:blipFill>
        <p:spPr>
          <a:xfrm>
            <a:off x="4467240" y="214200"/>
            <a:ext cx="4467960" cy="3413520"/>
          </a:xfrm>
          <a:prstGeom prst="rect">
            <a:avLst/>
          </a:prstGeom>
          <a:ln>
            <a:noFill/>
          </a:ln>
        </p:spPr>
      </p:pic>
      <p:pic>
        <p:nvPicPr>
          <p:cNvPr id="353" name="Picture 4" descr=""/>
          <p:cNvPicPr/>
          <p:nvPr/>
        </p:nvPicPr>
        <p:blipFill>
          <a:blip r:embed="rId3"/>
          <a:stretch/>
        </p:blipFill>
        <p:spPr>
          <a:xfrm>
            <a:off x="990720" y="3505320"/>
            <a:ext cx="3306600" cy="3199320"/>
          </a:xfrm>
          <a:prstGeom prst="rect">
            <a:avLst/>
          </a:prstGeom>
          <a:ln>
            <a:noFill/>
          </a:ln>
        </p:spPr>
      </p:pic>
      <p:pic>
        <p:nvPicPr>
          <p:cNvPr id="354" name="Picture 5" descr=""/>
          <p:cNvPicPr/>
          <p:nvPr/>
        </p:nvPicPr>
        <p:blipFill>
          <a:blip r:embed="rId4"/>
          <a:stretch/>
        </p:blipFill>
        <p:spPr>
          <a:xfrm>
            <a:off x="4700160" y="3276720"/>
            <a:ext cx="4467960" cy="33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358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E6952F3-DDEA-4FFB-A76D-211CAD020F3D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359" name="Picture 2" descr=""/>
          <p:cNvPicPr/>
          <p:nvPr/>
        </p:nvPicPr>
        <p:blipFill>
          <a:blip r:embed="rId1"/>
          <a:stretch/>
        </p:blipFill>
        <p:spPr>
          <a:xfrm>
            <a:off x="1371600" y="266760"/>
            <a:ext cx="3288240" cy="3199320"/>
          </a:xfrm>
          <a:prstGeom prst="rect">
            <a:avLst/>
          </a:prstGeom>
          <a:ln>
            <a:noFill/>
          </a:ln>
        </p:spPr>
      </p:pic>
      <p:pic>
        <p:nvPicPr>
          <p:cNvPr id="360" name="Picture 3" descr=""/>
          <p:cNvPicPr/>
          <p:nvPr/>
        </p:nvPicPr>
        <p:blipFill>
          <a:blip r:embed="rId2"/>
          <a:stretch/>
        </p:blipFill>
        <p:spPr>
          <a:xfrm>
            <a:off x="4648320" y="152280"/>
            <a:ext cx="4569480" cy="3427920"/>
          </a:xfrm>
          <a:prstGeom prst="rect">
            <a:avLst/>
          </a:prstGeom>
          <a:ln>
            <a:noFill/>
          </a:ln>
        </p:spPr>
      </p:pic>
      <p:pic>
        <p:nvPicPr>
          <p:cNvPr id="361" name="Picture 4" descr=""/>
          <p:cNvPicPr/>
          <p:nvPr/>
        </p:nvPicPr>
        <p:blipFill>
          <a:blip r:embed="rId3"/>
          <a:stretch/>
        </p:blipFill>
        <p:spPr>
          <a:xfrm>
            <a:off x="1447920" y="3352680"/>
            <a:ext cx="3199320" cy="3199320"/>
          </a:xfrm>
          <a:prstGeom prst="rect">
            <a:avLst/>
          </a:prstGeom>
          <a:ln>
            <a:noFill/>
          </a:ln>
        </p:spPr>
      </p:pic>
      <p:pic>
        <p:nvPicPr>
          <p:cNvPr id="362" name="Picture 6" descr=""/>
          <p:cNvPicPr/>
          <p:nvPr/>
        </p:nvPicPr>
        <p:blipFill>
          <a:blip r:embed="rId4"/>
          <a:stretch/>
        </p:blipFill>
        <p:spPr>
          <a:xfrm>
            <a:off x="4660920" y="3238200"/>
            <a:ext cx="4570920" cy="3429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d230c6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Histogram Processing</a:t>
            </a:r>
            <a:endParaRPr/>
          </a:p>
        </p:txBody>
      </p:sp>
      <p:sp>
        <p:nvSpPr>
          <p:cNvPr id="176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d230c6"/>
              </a:buClr>
              <a:buSzPct val="109000"/>
              <a:buFont typeface="Arial"/>
              <a:buChar char="•"/>
            </a:pPr>
            <a:r>
              <a:rPr lang="en-US" sz="29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Histogram of images provide a global description of their appearance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d230c6"/>
              </a:buClr>
              <a:buSzPct val="109000"/>
              <a:buFont typeface="Arial"/>
              <a:buChar char="•"/>
            </a:pPr>
            <a:r>
              <a:rPr lang="en-US" sz="29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Enormous information is obtained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d230c6"/>
              </a:buClr>
              <a:buSzPct val="109000"/>
              <a:buFont typeface="Arial"/>
              <a:buChar char="•"/>
            </a:pPr>
            <a:r>
              <a:rPr lang="en-US" sz="29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It is a spatial domain technique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d230c6"/>
              </a:buClr>
              <a:buSzPct val="109000"/>
              <a:buFont typeface="Arial"/>
              <a:buChar char="•"/>
            </a:pPr>
            <a:r>
              <a:rPr lang="en-US" sz="29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Histogram of an image represents relative frequency of occurrence of various gray levels.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d230c6"/>
              </a:buClr>
              <a:buSzPct val="109000"/>
              <a:buFont typeface="Arial"/>
              <a:buChar char="•"/>
            </a:pPr>
            <a:r>
              <a:rPr lang="en-US" sz="29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Histogram can be plotted in two ways</a:t>
            </a:r>
            <a:endParaRPr/>
          </a:p>
        </p:txBody>
      </p:sp>
      <p:sp>
        <p:nvSpPr>
          <p:cNvPr id="177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178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D6001AE-7D43-4332-8F61-415F5C2A0E6D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r>
              <a:rPr lang="en-US" sz="3600" spc="-1" strike="noStrike">
                <a:solidFill>
                  <a:srgbClr val="d230c6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Discussion on Histogram equalization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64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0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• </a:t>
            </a:r>
            <a:r>
              <a:rPr b="1" lang="en-US" sz="20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method is completely   automatic.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• </a:t>
            </a:r>
            <a:r>
              <a:rPr b="1" lang="en-US" sz="20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Inverse transformation </a:t>
            </a:r>
            <a:r>
              <a:rPr b="1" i="1" lang="en-US" sz="20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rk=T-1(sk) </a:t>
            </a:r>
            <a:r>
              <a:rPr b="1" lang="en-US" sz="20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satisfies both the conditions (onto and one to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one) and hence can be used in the continuous case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• </a:t>
            </a:r>
            <a:r>
              <a:rPr b="1" lang="en-US" sz="20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In case of discrete histogram, it is possible if the input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image has all the gray levels.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cc0099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ALGORITHM</a:t>
            </a:r>
            <a:endParaRPr/>
          </a:p>
          <a:p>
            <a:pPr>
              <a:lnSpc>
                <a:spcPct val="100000"/>
              </a:lnSpc>
            </a:pPr>
            <a:r>
              <a:rPr b="1" i="1" lang="en-US" sz="20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INPUT: Input image</a:t>
            </a:r>
            <a:endParaRPr/>
          </a:p>
          <a:p>
            <a:pPr>
              <a:lnSpc>
                <a:spcPct val="100000"/>
              </a:lnSpc>
            </a:pPr>
            <a:r>
              <a:rPr b="1" i="1" lang="en-US" sz="20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OUTPUT: Output image after equalization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cc0099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           </a:t>
            </a:r>
            <a:r>
              <a:rPr b="1" lang="en-US" sz="2000" spc="-1" strike="noStrike">
                <a:solidFill>
                  <a:srgbClr val="cc0099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1. Compute histogram </a:t>
            </a:r>
            <a:r>
              <a:rPr b="1" i="1" lang="en-US" sz="2000" spc="-1" strike="noStrike">
                <a:solidFill>
                  <a:srgbClr val="cc0099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h(xi)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cc0099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            </a:t>
            </a:r>
            <a:r>
              <a:rPr b="1" lang="en-US" sz="2000" spc="-1" strike="noStrike">
                <a:solidFill>
                  <a:srgbClr val="cc0099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2. Calculate normalized sum of histogram (CDF)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cc0099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            </a:t>
            </a:r>
            <a:r>
              <a:rPr b="1" lang="en-US" sz="2000" spc="-1" strike="noStrike">
                <a:solidFill>
                  <a:srgbClr val="cc0099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3. Transform input image to output image</a:t>
            </a:r>
            <a:endParaRPr/>
          </a:p>
        </p:txBody>
      </p:sp>
      <p:sp>
        <p:nvSpPr>
          <p:cNvPr id="365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366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C3078CC-9F4A-4EAB-AD67-14C285660529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d230c6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Histogram in MATLAB</a:t>
            </a:r>
            <a:endParaRPr/>
          </a:p>
        </p:txBody>
      </p:sp>
      <p:sp>
        <p:nvSpPr>
          <p:cNvPr id="368" name="CustomShape 2"/>
          <p:cNvSpPr/>
          <p:nvPr/>
        </p:nvSpPr>
        <p:spPr>
          <a:xfrm>
            <a:off x="914400" y="182880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000099"/>
              </a:buClr>
              <a:buSzPct val="70000"/>
              <a:buFont typeface="Wingdings" charset="2"/>
              <a:buChar char=""/>
            </a:pPr>
            <a:r>
              <a:rPr b="1" lang="en-US" sz="14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 = imhist (f, b)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000099"/>
              </a:buClr>
              <a:buSzPct val="70000"/>
              <a:buFont typeface="Wingdings" charset="2"/>
              <a:buChar char=""/>
            </a:pPr>
            <a:r>
              <a:rPr lang="en-US" sz="14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Where f, is the input image, h is the histogram, b is number of bins (tick marks) used in forming the histogram (b = 255 is the default)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000099"/>
              </a:buClr>
              <a:buSzPct val="70000"/>
              <a:buFont typeface="Wingdings" charset="2"/>
              <a:buChar char=""/>
            </a:pPr>
            <a:r>
              <a:rPr lang="en-US" sz="14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normalized histogram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000099"/>
              </a:buClr>
              <a:buSzPct val="70000"/>
              <a:buFont typeface="Wingdings" charset="2"/>
              <a:buChar char=""/>
            </a:pPr>
            <a:r>
              <a:rPr b="1"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 = imhist (f, b) / numel(f)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000099"/>
              </a:buClr>
              <a:buSzPct val="70000"/>
              <a:buFont typeface="Wingdings" charset="2"/>
              <a:buChar char=""/>
            </a:pPr>
            <a:r>
              <a:rPr b="1"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numel (f)</a:t>
            </a:r>
            <a:r>
              <a:rPr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: a MATLAB function that gives the number of elements in array f (i.e. the number of pixels in an image)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000099"/>
              </a:buClr>
              <a:buSzPct val="70000"/>
              <a:buFont typeface="Wingdings" charset="2"/>
              <a:buChar char=""/>
            </a:pPr>
            <a:r>
              <a:rPr b="1"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bar (horz, v, width</a:t>
            </a:r>
            <a:r>
              <a:rPr b="1" lang="en-US" sz="16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)</a:t>
            </a:r>
            <a:r>
              <a:rPr b="1" lang="en-US" sz="3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	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69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370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D26D50A-E390-45C6-8DA8-8AB03E636D1B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371" name="Picture 2" descr=""/>
          <p:cNvPicPr/>
          <p:nvPr/>
        </p:nvPicPr>
        <p:blipFill>
          <a:blip r:embed="rId1"/>
          <a:stretch/>
        </p:blipFill>
        <p:spPr>
          <a:xfrm>
            <a:off x="4191120" y="3788640"/>
            <a:ext cx="4523400" cy="2858760"/>
          </a:xfrm>
          <a:prstGeom prst="rect">
            <a:avLst/>
          </a:prstGeom>
          <a:ln w="9360">
            <a:solidFill>
              <a:schemeClr val="tx1"/>
            </a:solidFill>
            <a:miter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2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374" name="CustomShape 3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46D02F0-4AE4-45C4-872E-0EF283EC8E6C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375" name="Picture 2" descr=""/>
          <p:cNvPicPr/>
          <p:nvPr/>
        </p:nvPicPr>
        <p:blipFill>
          <a:blip r:embed="rId1"/>
          <a:stretch/>
        </p:blipFill>
        <p:spPr>
          <a:xfrm>
            <a:off x="2178720" y="2084400"/>
            <a:ext cx="5694840" cy="3599280"/>
          </a:xfrm>
          <a:prstGeom prst="rect">
            <a:avLst/>
          </a:prstGeom>
          <a:ln w="9360">
            <a:solidFill>
              <a:schemeClr val="tx1"/>
            </a:solidFill>
            <a:miter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d230c6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Other ways to display Histograms</a:t>
            </a:r>
            <a:endParaRPr/>
          </a:p>
        </p:txBody>
      </p:sp>
      <p:sp>
        <p:nvSpPr>
          <p:cNvPr id="377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</a:pPr>
            <a:r>
              <a:rPr b="1"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     </a:t>
            </a:r>
            <a:r>
              <a:rPr b="1"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BAR</a:t>
            </a:r>
            <a:endParaRPr/>
          </a:p>
          <a:p>
            <a:pPr marL="343080" indent="-342000">
              <a:lnSpc>
                <a:spcPct val="100000"/>
              </a:lnSpc>
            </a:pPr>
            <a:r>
              <a:rPr b="1"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   </a:t>
            </a:r>
            <a:r>
              <a:rPr b="1"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&gt;&gt; h = imhist(f);</a:t>
            </a:r>
            <a:endParaRPr/>
          </a:p>
          <a:p>
            <a:pPr marL="343080" indent="-342000">
              <a:lnSpc>
                <a:spcPct val="100000"/>
              </a:lnSpc>
            </a:pPr>
            <a:r>
              <a:rPr b="1"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	</a:t>
            </a:r>
            <a:r>
              <a:rPr b="1"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&gt;&gt;h1 = h(1:10:256);</a:t>
            </a:r>
            <a:endParaRPr/>
          </a:p>
          <a:p>
            <a:pPr marL="343080" indent="-342000">
              <a:lnSpc>
                <a:spcPct val="100000"/>
              </a:lnSpc>
            </a:pPr>
            <a:r>
              <a:rPr b="1"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	</a:t>
            </a:r>
            <a:r>
              <a:rPr b="1"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&gt;&gt; horz = 1:10:256;</a:t>
            </a:r>
            <a:endParaRPr/>
          </a:p>
          <a:p>
            <a:pPr marL="343080" indent="-342000">
              <a:lnSpc>
                <a:spcPct val="100000"/>
              </a:lnSpc>
            </a:pPr>
            <a:r>
              <a:rPr b="1"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	</a:t>
            </a:r>
            <a:r>
              <a:rPr b="1"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&gt;&gt; bar (horz, h1);</a:t>
            </a:r>
            <a:endParaRPr/>
          </a:p>
          <a:p>
            <a:pPr marL="343080" indent="-342000">
              <a:lnSpc>
                <a:spcPct val="100000"/>
              </a:lnSpc>
            </a:pPr>
            <a:r>
              <a:rPr b="1"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	</a:t>
            </a:r>
            <a:r>
              <a:rPr b="1"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&gt;&gt; axis ([0 255 0 15000])</a:t>
            </a:r>
            <a:endParaRPr/>
          </a:p>
          <a:p>
            <a:pPr marL="343080" indent="-342000">
              <a:lnSpc>
                <a:spcPct val="100000"/>
              </a:lnSpc>
            </a:pPr>
            <a:r>
              <a:rPr b="1"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	</a:t>
            </a:r>
            <a:r>
              <a:rPr b="1"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&gt;&gt; set (gca, ‘xtick’, 0:50:255)</a:t>
            </a:r>
            <a:endParaRPr/>
          </a:p>
          <a:p>
            <a:pPr marL="343080" indent="-342000">
              <a:lnSpc>
                <a:spcPct val="100000"/>
              </a:lnSpc>
            </a:pPr>
            <a:r>
              <a:rPr b="1"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	</a:t>
            </a:r>
            <a:r>
              <a:rPr b="1"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&gt;&gt;set (gca, ‘ytick’, 0:2000:15000);</a:t>
            </a:r>
            <a:endParaRPr/>
          </a:p>
          <a:p>
            <a:pPr marL="343080" indent="-342000">
              <a:lnSpc>
                <a:spcPct val="100000"/>
              </a:lnSpc>
            </a:pPr>
            <a:endParaRPr/>
          </a:p>
          <a:p>
            <a:pPr marL="343080" indent="-342000">
              <a:lnSpc>
                <a:spcPct val="100000"/>
              </a:lnSpc>
            </a:pPr>
            <a:r>
              <a:rPr b="1"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AXIS</a:t>
            </a:r>
            <a:endParaRPr/>
          </a:p>
          <a:p>
            <a:pPr marL="343080" indent="-342000">
              <a:lnSpc>
                <a:spcPct val="100000"/>
              </a:lnSpc>
            </a:pPr>
            <a:r>
              <a:rPr b="1" lang="en-US" sz="16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	</a:t>
            </a:r>
            <a:r>
              <a:rPr b="1"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axis ([horizmin   horzmax   vertmin   vertmax])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000099"/>
              </a:buClr>
              <a:buSzPct val="70000"/>
              <a:buFont typeface="Wingdings" charset="2"/>
              <a:buChar char=""/>
            </a:pPr>
            <a:r>
              <a:rPr b="1"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gca:</a:t>
            </a:r>
            <a:r>
              <a:rPr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get current axes (the axes of the figure last displayed)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000099"/>
              </a:buClr>
              <a:buSzPct val="70000"/>
              <a:buFont typeface="Wingdings" charset="2"/>
              <a:buChar char=""/>
            </a:pPr>
            <a:r>
              <a:rPr b="1"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xtick</a:t>
            </a:r>
            <a:r>
              <a:rPr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and </a:t>
            </a:r>
            <a:r>
              <a:rPr b="1"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ytick</a:t>
            </a:r>
            <a:r>
              <a:rPr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 set the horizontal and vertical ticks in the interval;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000099"/>
              </a:buClr>
              <a:buSzPct val="70000"/>
              <a:buFont typeface="Wingdings" charset="2"/>
              <a:buChar char=""/>
            </a:pPr>
            <a:r>
              <a:rPr b="1"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text </a:t>
            </a:r>
            <a:r>
              <a:rPr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(xloc, yloc, ‘text string’, ‘font size’, size);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78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379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BFDD421-617F-4F4E-884C-FE0232D1A614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d230c6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Other ways to display Histograms</a:t>
            </a:r>
            <a:endParaRPr/>
          </a:p>
        </p:txBody>
      </p:sp>
      <p:sp>
        <p:nvSpPr>
          <p:cNvPr id="381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STEM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stem(horz, v, ‘fill’, ‘LineStyle’);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PLOT</a:t>
            </a:r>
            <a:endParaRPr/>
          </a:p>
          <a:p>
            <a:pPr marL="343080" indent="-342000">
              <a:lnSpc>
                <a:spcPct val="100000"/>
              </a:lnSpc>
            </a:pPr>
            <a:r>
              <a:rPr b="1" lang="en-US" sz="16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plot (h, ‘color-linestyle-marker</a:t>
            </a:r>
            <a:r>
              <a:rPr b="1" lang="en-US" sz="16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’)</a:t>
            </a:r>
            <a:endParaRPr/>
          </a:p>
          <a:p>
            <a:pPr marL="343080" indent="-342000">
              <a:lnSpc>
                <a:spcPct val="100000"/>
              </a:lnSpc>
            </a:pPr>
            <a:endParaRPr/>
          </a:p>
        </p:txBody>
      </p:sp>
      <p:sp>
        <p:nvSpPr>
          <p:cNvPr id="382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383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426A698-0438-4E31-9A74-E99CABA1A781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384" name="Picture 2" descr=""/>
          <p:cNvPicPr/>
          <p:nvPr/>
        </p:nvPicPr>
        <p:blipFill>
          <a:blip r:embed="rId1"/>
          <a:stretch/>
        </p:blipFill>
        <p:spPr>
          <a:xfrm>
            <a:off x="1371600" y="3124080"/>
            <a:ext cx="7085520" cy="312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r>
              <a:rPr b="1" lang="en-US" sz="2800" spc="-1" strike="noStrike">
                <a:solidFill>
                  <a:srgbClr val="cc0099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HISTOGRAM EQUALISATION - revision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86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cc0099"/>
              </a:buClr>
              <a:buSzPct val="70000"/>
              <a:buFont typeface="Arial"/>
              <a:buChar char="•"/>
            </a:pPr>
            <a:r>
              <a:rPr b="1" lang="en-US" sz="14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Here, the goal is to obtain a uniform histogram for the output image.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000">
              <a:lnSpc>
                <a:spcPct val="100000"/>
              </a:lnSpc>
              <a:buClr>
                <a:srgbClr val="cc0099"/>
              </a:buClr>
              <a:buSzPct val="70000"/>
              <a:buFont typeface="Arial"/>
              <a:buChar char="•"/>
            </a:pPr>
            <a:r>
              <a:rPr b="1" lang="en-US" sz="1400" spc="-1" strike="noStrike">
                <a:solidFill>
                  <a:srgbClr val="cc0099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Some features of Histogram equalization are as follows: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cc0099"/>
              </a:buClr>
              <a:buSzPct val="70000"/>
              <a:buFont typeface="Arial"/>
              <a:buChar char="•"/>
            </a:pPr>
            <a:r>
              <a:rPr lang="en-US" sz="14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b="1" lang="en-US" sz="14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Histogram equalization is a point process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000">
              <a:lnSpc>
                <a:spcPct val="100000"/>
              </a:lnSpc>
              <a:buClr>
                <a:srgbClr val="cc0099"/>
              </a:buClr>
              <a:buSzPct val="70000"/>
              <a:buFont typeface="Arial"/>
              <a:buChar char="•"/>
            </a:pPr>
            <a:r>
              <a:rPr lang="en-US" sz="14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b="1" lang="en-US" sz="14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Histogram equalization causes a histogram with closely grouped values to spread out into a flat or equalized histogram.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000">
              <a:lnSpc>
                <a:spcPct val="100000"/>
              </a:lnSpc>
              <a:buClr>
                <a:srgbClr val="cc0099"/>
              </a:buClr>
              <a:buSzPct val="70000"/>
              <a:buFont typeface="Arial"/>
              <a:buChar char="•"/>
            </a:pPr>
            <a:r>
              <a:rPr lang="en-US" sz="14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• </a:t>
            </a:r>
            <a:r>
              <a:rPr b="1" lang="en-US" sz="14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Spreading or flattening the histogram makes the dark pixels appear darker and the light pixels appear lighter.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000">
              <a:lnSpc>
                <a:spcPct val="100000"/>
              </a:lnSpc>
              <a:buClr>
                <a:srgbClr val="cc0099"/>
              </a:buClr>
              <a:buSzPct val="70000"/>
              <a:buFont typeface="Arial"/>
              <a:buChar char="•"/>
            </a:pPr>
            <a:r>
              <a:rPr lang="en-US" sz="14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• </a:t>
            </a:r>
            <a:r>
              <a:rPr b="1" lang="en-US" sz="14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Histogram equalization does not operate on the histogram itself but uses the results of one histogram to transform the original image into an image that will have equalized histogram.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000">
              <a:lnSpc>
                <a:spcPct val="100000"/>
              </a:lnSpc>
              <a:buClr>
                <a:srgbClr val="cc0099"/>
              </a:buClr>
              <a:buSzPct val="70000"/>
              <a:buFont typeface="Arial"/>
              <a:buChar char="•"/>
            </a:pPr>
            <a:r>
              <a:rPr lang="en-US" sz="14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• </a:t>
            </a:r>
            <a:r>
              <a:rPr b="1" lang="en-US" sz="14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Histogram equalization do not introduce new intensities in the image. Existing values will be mapped to new values keeping actual number of intensities in the resulting image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cc0099"/>
              </a:buClr>
              <a:buSzPct val="70000"/>
              <a:buFont typeface="Arial"/>
              <a:buChar char="•"/>
            </a:pPr>
            <a:r>
              <a:rPr b="1" lang="en-US" sz="1400" spc="-1" strike="noStrike">
                <a:solidFill>
                  <a:srgbClr val="0000e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equal or less than the original number of intensities.</a:t>
            </a:r>
            <a:endParaRPr/>
          </a:p>
        </p:txBody>
      </p:sp>
      <p:sp>
        <p:nvSpPr>
          <p:cNvPr id="387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388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CBEC857-BD2B-436F-B115-BEB778535580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cc0099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Histogram Specification</a:t>
            </a:r>
            <a:endParaRPr/>
          </a:p>
        </p:txBody>
      </p:sp>
      <p:sp>
        <p:nvSpPr>
          <p:cNvPr id="390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392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1186DF8-28DE-42F7-B9CF-D917E7D34620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393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417600" cy="731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397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E407CE4-33BC-47D6-B134-A4524E132629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398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2920" cy="685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402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1AE9421-8B7A-473C-BEA9-9F5067667562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403" name="Picture 2" descr=""/>
          <p:cNvPicPr/>
          <p:nvPr/>
        </p:nvPicPr>
        <p:blipFill>
          <a:blip r:embed="rId1"/>
          <a:stretch/>
        </p:blipFill>
        <p:spPr>
          <a:xfrm>
            <a:off x="-12600" y="-25560"/>
            <a:ext cx="9409680" cy="688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407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5572EF2-3D53-46DC-8FC7-046B6AC3A80C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408" name="Picture 2" descr=""/>
          <p:cNvPicPr/>
          <p:nvPr/>
        </p:nvPicPr>
        <p:blipFill>
          <a:blip r:embed="rId1"/>
          <a:stretch/>
        </p:blipFill>
        <p:spPr>
          <a:xfrm>
            <a:off x="0" y="-12600"/>
            <a:ext cx="9142920" cy="6869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d230c6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Histogram Processing</a:t>
            </a:r>
            <a:endParaRPr/>
          </a:p>
        </p:txBody>
      </p:sp>
      <p:sp>
        <p:nvSpPr>
          <p:cNvPr id="180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182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E4A37E9-CAF2-40C1-8827-56DE0FA552BE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183" name="Picture 2" descr=""/>
          <p:cNvPicPr/>
          <p:nvPr/>
        </p:nvPicPr>
        <p:blipFill>
          <a:blip r:embed="rId1"/>
          <a:stretch/>
        </p:blipFill>
        <p:spPr>
          <a:xfrm>
            <a:off x="1131120" y="1828800"/>
            <a:ext cx="7554600" cy="4418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412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BAAFE7A-CAA5-4EFE-ACBD-D901789F88A6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413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2920" cy="685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417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A7E6D56-4889-42B6-A0DE-94EC5EB9F988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418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2920" cy="668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422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877D8B9-F1E8-4B72-BB55-2D9CE6903261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423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600120" cy="7184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427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02F01BB-8130-4CB1-B929-715CD4EC6015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428" name="Picture 2" descr=""/>
          <p:cNvPicPr/>
          <p:nvPr/>
        </p:nvPicPr>
        <p:blipFill>
          <a:blip r:embed="rId1"/>
          <a:stretch/>
        </p:blipFill>
        <p:spPr>
          <a:xfrm>
            <a:off x="-12600" y="-63360"/>
            <a:ext cx="10101960" cy="723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432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FECFAE8-8BD2-427C-9813-EE3EA923E6D8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433" name="Picture 2" descr=""/>
          <p:cNvPicPr/>
          <p:nvPr/>
        </p:nvPicPr>
        <p:blipFill>
          <a:blip r:embed="rId1"/>
          <a:stretch/>
        </p:blipFill>
        <p:spPr>
          <a:xfrm>
            <a:off x="-25560" y="0"/>
            <a:ext cx="9809640" cy="685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437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A76A7D6-D95C-4B93-A011-325A2B713926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438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571680" cy="693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442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0B73C4D-A345-45EC-B865-B67A339AC541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443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2920" cy="685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447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4FD892B-B275-4E7C-8128-D6D51EBDA6F8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448" name="Picture 2" descr=""/>
          <p:cNvPicPr/>
          <p:nvPr/>
        </p:nvPicPr>
        <p:blipFill>
          <a:blip r:embed="rId1"/>
          <a:stretch/>
        </p:blipFill>
        <p:spPr>
          <a:xfrm>
            <a:off x="12600" y="-152280"/>
            <a:ext cx="10352520" cy="7578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452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86981B0-3BF0-4336-979F-95E7A75D5405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453" name="Picture 2" descr=""/>
          <p:cNvPicPr/>
          <p:nvPr/>
        </p:nvPicPr>
        <p:blipFill>
          <a:blip r:embed="rId1"/>
          <a:stretch/>
        </p:blipFill>
        <p:spPr>
          <a:xfrm>
            <a:off x="0" y="-304920"/>
            <a:ext cx="10447920" cy="7794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457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6153025-A37A-43CA-9C27-6413E8AEC777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458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2920" cy="708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d230c6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Histogram Processing</a:t>
            </a:r>
            <a:endParaRPr/>
          </a:p>
        </p:txBody>
      </p:sp>
      <p:sp>
        <p:nvSpPr>
          <p:cNvPr id="185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187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D9985F3-9686-4A77-9CC7-F4489E4CA6FD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188" name="Picture 2" descr=""/>
          <p:cNvPicPr/>
          <p:nvPr/>
        </p:nvPicPr>
        <p:blipFill>
          <a:blip r:embed="rId1"/>
          <a:stretch/>
        </p:blipFill>
        <p:spPr>
          <a:xfrm>
            <a:off x="1371600" y="1752480"/>
            <a:ext cx="7390440" cy="473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1219320" y="3048120"/>
            <a:ext cx="7406280" cy="14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lang="en-US" sz="8000" spc="-1" strike="noStrike">
                <a:solidFill>
                  <a:srgbClr val="d230c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Thank you</a:t>
            </a:r>
            <a:endParaRPr/>
          </a:p>
        </p:txBody>
      </p:sp>
      <p:sp>
        <p:nvSpPr>
          <p:cNvPr id="460" name="CustomShape 2"/>
          <p:cNvSpPr/>
          <p:nvPr/>
        </p:nvSpPr>
        <p:spPr>
          <a:xfrm>
            <a:off x="1432080" y="1849320"/>
            <a:ext cx="7406280" cy="175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9" dur="indefinite" restart="never" nodeType="tmRoot">
          <p:childTnLst>
            <p:seq>
              <p:cTn id="120" dur="indefinite" nodeType="mainSeq">
                <p:childTnLst>
                  <p:par>
                    <p:cTn id="121" fill="hold">
                      <p:stCondLst>
                        <p:cond delay="0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5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nodeType="clickEffect" fill="hold" presetClass="entr" presetID="9">
                                  <p:stCondLst>
                                    <p:cond delay="0"/>
                                  </p:stCondLst>
                                  <p:endCondLst>
                                    <p:cond delay="10000"/>
                                  </p:end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0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0" dur="500"/>
                                        <p:tgtEl>
                                          <p:spTgt spid="460">
                                            <p:txEl>
                                              <p:pRg st="0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d230c6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Histogram Processing</a:t>
            </a:r>
            <a:endParaRPr/>
          </a:p>
        </p:txBody>
      </p:sp>
      <p:sp>
        <p:nvSpPr>
          <p:cNvPr id="190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192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B41AF1D-DBE9-47D3-AD81-1319CE7F2068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193" name="Picture 2" descr=""/>
          <p:cNvPicPr/>
          <p:nvPr/>
        </p:nvPicPr>
        <p:blipFill>
          <a:blip r:embed="rId1"/>
          <a:stretch/>
        </p:blipFill>
        <p:spPr>
          <a:xfrm>
            <a:off x="1371600" y="1737000"/>
            <a:ext cx="7314120" cy="458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1370160" y="301680"/>
            <a:ext cx="73126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d230c6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Histogram Processing</a:t>
            </a:r>
            <a:endParaRPr/>
          </a:p>
        </p:txBody>
      </p:sp>
      <p:sp>
        <p:nvSpPr>
          <p:cNvPr id="195" name="CustomShape 2"/>
          <p:cNvSpPr/>
          <p:nvPr/>
        </p:nvSpPr>
        <p:spPr>
          <a:xfrm>
            <a:off x="1370160" y="1827360"/>
            <a:ext cx="73126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3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197" name="CustomShape 4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589FCE0-F045-43F8-BE9B-6816872FBD62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198" name="Picture 2" descr=""/>
          <p:cNvPicPr/>
          <p:nvPr/>
        </p:nvPicPr>
        <p:blipFill>
          <a:blip r:embed="rId1"/>
          <a:stretch/>
        </p:blipFill>
        <p:spPr>
          <a:xfrm>
            <a:off x="1371600" y="1828800"/>
            <a:ext cx="7314120" cy="434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45720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7/31/17</a:t>
            </a:r>
            <a:endParaRPr/>
          </a:p>
        </p:txBody>
      </p:sp>
      <p:sp>
        <p:nvSpPr>
          <p:cNvPr id="200" name="CustomShape 2"/>
          <p:cNvSpPr/>
          <p:nvPr/>
        </p:nvSpPr>
        <p:spPr>
          <a:xfrm>
            <a:off x="6553080" y="6248520"/>
            <a:ext cx="2132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B63F0E1-5AF3-4E5E-A8E3-2662EA6D57CC}" type="slidenum">
              <a:rPr lang="en-US" sz="12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&lt;number&gt;</a:t>
            </a:fld>
            <a:endParaRPr/>
          </a:p>
        </p:txBody>
      </p:sp>
      <p:pic>
        <p:nvPicPr>
          <p:cNvPr id="201" name="Picture 2" descr=""/>
          <p:cNvPicPr/>
          <p:nvPr/>
        </p:nvPicPr>
        <p:blipFill>
          <a:blip r:embed="rId1"/>
          <a:stretch/>
        </p:blipFill>
        <p:spPr>
          <a:xfrm>
            <a:off x="1473840" y="990720"/>
            <a:ext cx="5733000" cy="1323000"/>
          </a:xfrm>
          <a:prstGeom prst="rect">
            <a:avLst/>
          </a:prstGeom>
          <a:ln>
            <a:noFill/>
          </a:ln>
        </p:spPr>
      </p:pic>
      <p:pic>
        <p:nvPicPr>
          <p:cNvPr id="202" name="Picture 3" descr=""/>
          <p:cNvPicPr/>
          <p:nvPr/>
        </p:nvPicPr>
        <p:blipFill>
          <a:blip r:embed="rId2"/>
          <a:stretch/>
        </p:blipFill>
        <p:spPr>
          <a:xfrm>
            <a:off x="1828800" y="514440"/>
            <a:ext cx="2589840" cy="646560"/>
          </a:xfrm>
          <a:prstGeom prst="rect">
            <a:avLst/>
          </a:prstGeom>
          <a:ln>
            <a:noFill/>
          </a:ln>
        </p:spPr>
      </p:pic>
      <p:pic>
        <p:nvPicPr>
          <p:cNvPr id="203" name="Picture 4" descr=""/>
          <p:cNvPicPr/>
          <p:nvPr/>
        </p:nvPicPr>
        <p:blipFill>
          <a:blip r:embed="rId3"/>
          <a:stretch/>
        </p:blipFill>
        <p:spPr>
          <a:xfrm>
            <a:off x="1828800" y="2057400"/>
            <a:ext cx="6323400" cy="457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Eclipse</Template>
  <TotalTime>1114</TotalTime>
  <Application>LibreOffice/5.0.0.5$Windows_x86 LibreOffice_project/1b1a90865e348b492231e1c451437d7a15bb262b</Application>
  <Paragraphs>225</Paragraphs>
  <Company>cse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2005-06-10T05:04:25Z</dcterms:created>
  <dc:creator>lab1-11</dc:creator>
  <dc:language>en-US</dc:language>
  <dcterms:modified xsi:type="dcterms:W3CDTF">2018-04-25T15:15:56Z</dcterms:modified>
  <cp:revision>386</cp:revision>
  <dc:title>Real Time Data Acquisition System for  Airborne Propellant System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cse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60</vt:i4>
  </property>
</Properties>
</file>